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660" r:id="rId2"/>
  </p:sldMasterIdLst>
  <p:sldIdLst>
    <p:sldId id="268" r:id="rId3"/>
    <p:sldId id="256" r:id="rId4"/>
    <p:sldId id="267" r:id="rId5"/>
    <p:sldId id="257" r:id="rId6"/>
    <p:sldId id="258" r:id="rId7"/>
    <p:sldId id="260" r:id="rId8"/>
    <p:sldId id="261" r:id="rId9"/>
    <p:sldId id="262" r:id="rId10"/>
    <p:sldId id="265" r:id="rId11"/>
    <p:sldId id="263" r:id="rId12"/>
    <p:sldId id="266" r:id="rId13"/>
    <p:sldId id="264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3D82FB1A-254D-46CD-8B1F-29C40350623F}" type="datetimeFigureOut">
              <a:rPr lang="en-US" smtClean="0"/>
              <a:t>7/24/2024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47D5EA46-56F2-418A-B9E8-3798D9D2C6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661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B1A-254D-46CD-8B1F-29C40350623F}" type="datetimeFigureOut">
              <a:rPr lang="en-US" smtClean="0"/>
              <a:t>7/24/2024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5EA46-56F2-418A-B9E8-3798D9D2C6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048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B1A-254D-46CD-8B1F-29C40350623F}" type="datetimeFigureOut">
              <a:rPr lang="en-US" smtClean="0"/>
              <a:t>7/24/2024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5EA46-56F2-418A-B9E8-3798D9D2C6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7625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B1A-254D-46CD-8B1F-29C40350623F}" type="datetimeFigureOut">
              <a:rPr lang="en-US" smtClean="0"/>
              <a:t>7/24/2024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5EA46-56F2-418A-B9E8-3798D9D2C6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8779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B1A-254D-46CD-8B1F-29C40350623F}" type="datetimeFigureOut">
              <a:rPr lang="en-US" smtClean="0"/>
              <a:t>7/24/2024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5EA46-56F2-418A-B9E8-3798D9D2C6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9731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B1A-254D-46CD-8B1F-29C40350623F}" type="datetimeFigureOut">
              <a:rPr lang="en-US" smtClean="0"/>
              <a:t>7/24/2024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5EA46-56F2-418A-B9E8-3798D9D2C6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860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B1A-254D-46CD-8B1F-29C40350623F}" type="datetimeFigureOut">
              <a:rPr lang="en-US" smtClean="0"/>
              <a:t>7/24/2024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5EA46-56F2-418A-B9E8-3798D9D2C6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854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3D82FB1A-254D-46CD-8B1F-29C40350623F}" type="datetimeFigureOut">
              <a:rPr lang="en-US" smtClean="0"/>
              <a:t>7/24/2024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5EA46-56F2-418A-B9E8-3798D9D2C6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685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3D82FB1A-254D-46CD-8B1F-29C40350623F}" type="datetimeFigureOut">
              <a:rPr lang="en-US" smtClean="0"/>
              <a:t>7/24/2024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5EA46-56F2-418A-B9E8-3798D9D2C6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0426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DD85A5ED-504B-45B1-826F-70551E662AC3}" type="datetime1">
              <a:rPr lang="en-US" altLang="en-US" smtClean="0"/>
              <a:pPr>
                <a:defRPr/>
              </a:pPr>
              <a:t>7/24/2024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4CF4D33E-2150-41F0-AB61-655D4F34596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9827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B1A-254D-46CD-8B1F-29C40350623F}" type="datetimeFigureOut">
              <a:rPr lang="en-US" smtClean="0"/>
              <a:t>7/24/2024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5EA46-56F2-418A-B9E8-3798D9D2C6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734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B1A-254D-46CD-8B1F-29C40350623F}" type="datetimeFigureOut">
              <a:rPr lang="en-US" smtClean="0"/>
              <a:t>7/24/2024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5EA46-56F2-418A-B9E8-3798D9D2C6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2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B1A-254D-46CD-8B1F-29C40350623F}" type="datetimeFigureOut">
              <a:rPr lang="en-US" smtClean="0"/>
              <a:t>7/24/2024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5EA46-56F2-418A-B9E8-3798D9D2C6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823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B1A-254D-46CD-8B1F-29C40350623F}" type="datetimeFigureOut">
              <a:rPr lang="en-US" smtClean="0"/>
              <a:t>7/24/2024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5EA46-56F2-418A-B9E8-3798D9D2C6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067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B1A-254D-46CD-8B1F-29C40350623F}" type="datetimeFigureOut">
              <a:rPr lang="en-US" smtClean="0"/>
              <a:t>7/24/2024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5EA46-56F2-418A-B9E8-3798D9D2C6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219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B1A-254D-46CD-8B1F-29C40350623F}" type="datetimeFigureOut">
              <a:rPr lang="en-US" smtClean="0"/>
              <a:t>7/24/2024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5EA46-56F2-418A-B9E8-3798D9D2C6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439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B1A-254D-46CD-8B1F-29C40350623F}" type="datetimeFigureOut">
              <a:rPr lang="en-US" smtClean="0"/>
              <a:t>7/24/2024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5EA46-56F2-418A-B9E8-3798D9D2C6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728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B1A-254D-46CD-8B1F-29C40350623F}" type="datetimeFigureOut">
              <a:rPr lang="en-US" smtClean="0"/>
              <a:t>7/24/2024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5EA46-56F2-418A-B9E8-3798D9D2C6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010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D82FB1A-254D-46CD-8B1F-29C40350623F}" type="datetimeFigureOut">
              <a:rPr lang="en-US" smtClean="0"/>
              <a:t>7/24/2024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47D5EA46-56F2-418A-B9E8-3798D9D2C6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482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7/24/2024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1099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ECBBA-475B-45E7-6135-543E661CEC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6938" y="750888"/>
            <a:ext cx="6311900" cy="2678112"/>
          </a:xfrm>
        </p:spPr>
        <p:txBody>
          <a:bodyPr rtlCol="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bg1">
                    <a:lumMod val="95000"/>
                  </a:schemeClr>
                </a:solidFill>
              </a:rPr>
              <a:t>Statistics for Social Understanding</a:t>
            </a:r>
            <a:r>
              <a:rPr lang="en-US" sz="2400" i="1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sz="3200" dirty="0">
                <a:solidFill>
                  <a:schemeClr val="bg1">
                    <a:lumMod val="95000"/>
                  </a:schemeClr>
                </a:solidFill>
              </a:rPr>
              <a:t>Second Edition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87D37F-9EAD-5A12-FE1D-097973AF16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6800" y="3703638"/>
            <a:ext cx="8824913" cy="862012"/>
          </a:xfrm>
        </p:spPr>
        <p:txBody>
          <a:bodyPr rtlCol="0">
            <a:noAutofit/>
          </a:bodyPr>
          <a:lstStyle/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Nancy E. Whittier</a:t>
            </a:r>
          </a:p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Tina Wildhagen</a:t>
            </a:r>
          </a:p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Howard J. Gold</a:t>
            </a:r>
          </a:p>
        </p:txBody>
      </p:sp>
      <p:pic>
        <p:nvPicPr>
          <p:cNvPr id="16388" name="Picture 6" descr="Rowman &amp; Littlefield logo">
            <a:extLst>
              <a:ext uri="{FF2B5EF4-FFF2-40B4-BE49-F238E27FC236}">
                <a16:creationId xmlns:a16="http://schemas.microsoft.com/office/drawing/2014/main" id="{70F9714C-1548-C898-0CAD-F5BADAD042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5200" y="6477000"/>
            <a:ext cx="91440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" descr="Cover Image">
            <a:extLst>
              <a:ext uri="{FF2B5EF4-FFF2-40B4-BE49-F238E27FC236}">
                <a16:creationId xmlns:a16="http://schemas.microsoft.com/office/drawing/2014/main" id="{7B489857-B5C4-B8FC-259E-AECE75A021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1524000"/>
            <a:ext cx="3311525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48571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294640" y="471377"/>
            <a:ext cx="10515600" cy="1325563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Data from a random sample of adults yield the results shown below for the regression of the socioeconomic status (SES) of adults’ family of origin and whether adults hold a Bachelor’s degree on their job satisfaction.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40801199"/>
                  </p:ext>
                </p:extLst>
              </p:nvPr>
            </p:nvGraphicFramePr>
            <p:xfrm>
              <a:off x="691776" y="3481042"/>
              <a:ext cx="4766833" cy="169724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50662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0657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53631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Independent Variable</a:t>
                          </a: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Slope</a:t>
                          </a: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𝐒</m:t>
                                </m:r>
                                <m:sSub>
                                  <m:sSubPr>
                                    <m:ctrlPr>
                                      <a:rPr lang="en-US" sz="2000" b="1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0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𝐄</m:t>
                                    </m:r>
                                  </m:e>
                                  <m:sub>
                                    <m:r>
                                      <a:rPr lang="en-US" sz="2000" b="1" i="0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1" i="0" dirty="0">
                            <a:effectLst/>
                            <a:latin typeface="+mj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76608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Bachelor’s Degree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12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2.0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Family of Origin SES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5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0.5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40801199"/>
                  </p:ext>
                </p:extLst>
              </p:nvPr>
            </p:nvGraphicFramePr>
            <p:xfrm>
              <a:off x="691776" y="3481042"/>
              <a:ext cx="4766833" cy="169724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50662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0657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53631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62611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Independent Variable</a:t>
                          </a: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Slope</a:t>
                          </a: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52601" t="-13592" r="-578" b="-17961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76608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Bachelor’s Degree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12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2.0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Family of Origin SES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5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0.5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itle 4"/>
          <p:cNvSpPr txBox="1">
            <a:spLocks/>
          </p:cNvSpPr>
          <p:nvPr/>
        </p:nvSpPr>
        <p:spPr>
          <a:xfrm>
            <a:off x="529216" y="2073782"/>
            <a:ext cx="10515600" cy="9330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/>
              <a:t>The two independent variables account for 12.5% of the variation in job satisfaction. Which of the following statements is true?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82870" y="3186724"/>
            <a:ext cx="53521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dirty="0"/>
              <a:t>R-squared is 12.5</a:t>
            </a:r>
          </a:p>
          <a:p>
            <a:pPr marL="342900" indent="-342900">
              <a:buClr>
                <a:schemeClr val="accent2"/>
              </a:buClr>
              <a:buAutoNum type="alphaUcPeriod"/>
            </a:pPr>
            <a:endParaRPr lang="en-US" dirty="0"/>
          </a:p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dirty="0"/>
              <a:t>R-squared is 1.25</a:t>
            </a:r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endParaRPr lang="en-US" dirty="0"/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r>
              <a:rPr lang="en-US" dirty="0"/>
              <a:t>R-squared is .125</a:t>
            </a:r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endParaRPr lang="en-US" dirty="0"/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r>
              <a:rPr lang="en-US" dirty="0"/>
              <a:t>The standard error of the estimate is 12.5</a:t>
            </a:r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endParaRPr lang="en-US" dirty="0"/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r>
              <a:rPr lang="en-US" dirty="0"/>
              <a:t>The standard error of the estimate is 1.25</a:t>
            </a:r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endParaRPr lang="en-US" dirty="0"/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r>
              <a:rPr lang="en-US" dirty="0"/>
              <a:t>The standard error of the estimate is .125</a:t>
            </a:r>
          </a:p>
          <a:p>
            <a:pPr marL="342900" indent="-342900">
              <a:buAutoNum type="alphaUcPeriod"/>
            </a:pP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5994400" y="4135121"/>
            <a:ext cx="3454400" cy="650240"/>
          </a:xfrm>
          <a:prstGeom prst="ellipse">
            <a:avLst/>
          </a:prstGeom>
          <a:noFill/>
          <a:ln w="222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313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243840" y="376185"/>
            <a:ext cx="10515600" cy="1325563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Data from a random sample of adults yield the results shown below for the regression of the socioeconomic status (SES) of adults’ family of origin and whether adults hold a Bachelor’s degree on their job satisfaction.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7393037"/>
                  </p:ext>
                </p:extLst>
              </p:nvPr>
            </p:nvGraphicFramePr>
            <p:xfrm>
              <a:off x="823856" y="3542840"/>
              <a:ext cx="4929393" cy="161515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59210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4772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89561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Independent Variable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Slope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𝐒</m:t>
                                </m:r>
                                <m:sSub>
                                  <m:sSubPr>
                                    <m:ctrlPr>
                                      <a:rPr lang="en-US" sz="2000" b="1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0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𝐄</m:t>
                                    </m:r>
                                  </m:e>
                                  <m:sub>
                                    <m:r>
                                      <a:rPr lang="en-US" sz="2000" b="1" i="0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1" i="0" dirty="0">
                            <a:effectLst/>
                            <a:latin typeface="+mj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Bachelor’s Degree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12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2.0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Family of Origin SES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5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0.5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7393037"/>
                  </p:ext>
                </p:extLst>
              </p:nvPr>
            </p:nvGraphicFramePr>
            <p:xfrm>
              <a:off x="823856" y="3542840"/>
              <a:ext cx="4929393" cy="161515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59210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4772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89561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62611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Independent Variable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Slope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51955" t="-13592" r="-559" b="-16601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Bachelor’s Degree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12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2.0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Family of Origin SES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5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0.5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itle 4"/>
          <p:cNvSpPr txBox="1">
            <a:spLocks/>
          </p:cNvSpPr>
          <p:nvPr/>
        </p:nvSpPr>
        <p:spPr>
          <a:xfrm>
            <a:off x="574188" y="1987865"/>
            <a:ext cx="10713571" cy="9330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/>
              <a:t>On average, respondents’ actual values for job satisfaction fall 12 units from their values predicted by the regression line?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71129" y="3207044"/>
            <a:ext cx="53521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dirty="0"/>
              <a:t>R-squared is 12.</a:t>
            </a:r>
          </a:p>
          <a:p>
            <a:pPr marL="342900" indent="-342900">
              <a:buClr>
                <a:schemeClr val="accent2"/>
              </a:buClr>
              <a:buAutoNum type="alphaUcPeriod"/>
            </a:pPr>
            <a:endParaRPr lang="en-US" dirty="0"/>
          </a:p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dirty="0"/>
              <a:t>R-squared is 1.2</a:t>
            </a:r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endParaRPr lang="en-US" dirty="0"/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r>
              <a:rPr lang="en-US" dirty="0"/>
              <a:t>R-squared is .12</a:t>
            </a:r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endParaRPr lang="en-US" dirty="0"/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r>
              <a:rPr lang="en-US" dirty="0"/>
              <a:t>The standard error of the estimate is 12.</a:t>
            </a:r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endParaRPr lang="en-US" dirty="0"/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r>
              <a:rPr lang="en-US" dirty="0"/>
              <a:t>The standard error of the estimate is 1.2</a:t>
            </a:r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endParaRPr lang="en-US" dirty="0"/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r>
              <a:rPr lang="en-US" dirty="0"/>
              <a:t>The standard error of the estimate is .12</a:t>
            </a:r>
          </a:p>
          <a:p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268720" y="4734560"/>
            <a:ext cx="5448332" cy="619759"/>
          </a:xfrm>
          <a:prstGeom prst="ellipse">
            <a:avLst/>
          </a:prstGeom>
          <a:noFill/>
          <a:ln w="222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140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318246" y="265132"/>
            <a:ext cx="10515600" cy="1325563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Data from a random sample of adults yield the results shown below for the regression of the socioeconomic status (SES) of adults’ family of origin and whether adults hold a Bachelor’s degree on their job satisfaction.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59939293"/>
                  </p:ext>
                </p:extLst>
              </p:nvPr>
            </p:nvGraphicFramePr>
            <p:xfrm>
              <a:off x="624359" y="3279578"/>
              <a:ext cx="4817634" cy="161515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53333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1943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6485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Independent Variable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Slope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𝐒</m:t>
                                </m:r>
                                <m:sSub>
                                  <m:sSubPr>
                                    <m:ctrlPr>
                                      <a:rPr lang="en-US" sz="2000" b="1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0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𝐄</m:t>
                                    </m:r>
                                  </m:e>
                                  <m:sub>
                                    <m:r>
                                      <a:rPr lang="en-US" sz="2000" b="1" i="0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1" i="0" dirty="0">
                            <a:effectLst/>
                            <a:latin typeface="+mj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Bachelor’s Degree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12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2.0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Family of Origin SES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5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0.5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59939293"/>
                  </p:ext>
                </p:extLst>
              </p:nvPr>
            </p:nvGraphicFramePr>
            <p:xfrm>
              <a:off x="624359" y="3279578"/>
              <a:ext cx="4817634" cy="161515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53333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1943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6485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62611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Independent Variable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Slope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52000" t="-12621" r="-571" b="-1669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Bachelor’s Degree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12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2.0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Family of Origin SES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5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0.5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itle 4"/>
          <p:cNvSpPr txBox="1">
            <a:spLocks/>
          </p:cNvSpPr>
          <p:nvPr/>
        </p:nvSpPr>
        <p:spPr>
          <a:xfrm>
            <a:off x="427168" y="1968606"/>
            <a:ext cx="10890624" cy="9330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/>
              <a:t>The F-statistic for the model is 4.0. Which of these statements is true, given a sample size of 80 and an alpha-level of .05?</a:t>
            </a:r>
          </a:p>
          <a:p>
            <a:r>
              <a:rPr lang="en-US" sz="2400" b="1" dirty="0"/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15529" y="2942126"/>
            <a:ext cx="53521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dirty="0"/>
              <a:t>The overall model </a:t>
            </a:r>
            <a:r>
              <a:rPr lang="en-US" u="sng" dirty="0"/>
              <a:t>is not </a:t>
            </a:r>
            <a:r>
              <a:rPr lang="en-US" dirty="0"/>
              <a:t>statistically significant.</a:t>
            </a:r>
          </a:p>
          <a:p>
            <a:pPr marL="342900" indent="-342900">
              <a:buClr>
                <a:schemeClr val="accent2"/>
              </a:buClr>
              <a:buAutoNum type="alphaUcPeriod"/>
            </a:pPr>
            <a:endParaRPr lang="en-US" dirty="0"/>
          </a:p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dirty="0"/>
              <a:t>The overall model </a:t>
            </a:r>
            <a:r>
              <a:rPr lang="en-US" u="sng" dirty="0"/>
              <a:t>is</a:t>
            </a:r>
            <a:r>
              <a:rPr lang="en-US" dirty="0"/>
              <a:t> statistically significant.</a:t>
            </a:r>
          </a:p>
          <a:p>
            <a:pPr marL="342900" indent="-342900">
              <a:buClr>
                <a:schemeClr val="accent2"/>
              </a:buClr>
              <a:buAutoNum type="alphaUcPeriod"/>
            </a:pPr>
            <a:endParaRPr lang="en-US" dirty="0"/>
          </a:p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dirty="0"/>
              <a:t>The independent variables explain 4% of the variation in job satisfaction.</a:t>
            </a:r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endParaRPr lang="en-US" dirty="0"/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r>
              <a:rPr lang="en-US" dirty="0"/>
              <a:t>The regression model fits the data better than an intercept-only model.</a:t>
            </a:r>
          </a:p>
        </p:txBody>
      </p:sp>
      <p:sp>
        <p:nvSpPr>
          <p:cNvPr id="9" name="Oval 8"/>
          <p:cNvSpPr/>
          <p:nvPr/>
        </p:nvSpPr>
        <p:spPr>
          <a:xfrm>
            <a:off x="5872481" y="3637280"/>
            <a:ext cx="5943600" cy="614291"/>
          </a:xfrm>
          <a:prstGeom prst="ellipse">
            <a:avLst/>
          </a:prstGeom>
          <a:noFill/>
          <a:ln w="222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5872480" y="4946725"/>
            <a:ext cx="5943599" cy="942225"/>
          </a:xfrm>
          <a:prstGeom prst="ellipse">
            <a:avLst/>
          </a:prstGeom>
          <a:noFill/>
          <a:ln w="222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741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14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Review Slides</a:t>
            </a:r>
          </a:p>
        </p:txBody>
      </p:sp>
    </p:spTree>
    <p:extLst>
      <p:ext uri="{BB962C8B-B14F-4D97-AF65-F5344CB8AC3E}">
        <p14:creationId xmlns:p14="http://schemas.microsoft.com/office/powerpoint/2010/main" val="4112391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18161" y="221030"/>
            <a:ext cx="10231119" cy="1325563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This scatterplot shows the relationship between the socioeconomic status (SES) of adults’ family of origin and their job satisfaction. Which of the following statements is true?</a:t>
            </a:r>
          </a:p>
        </p:txBody>
      </p:sp>
      <p:pic>
        <p:nvPicPr>
          <p:cNvPr id="17" name="Content Placeholder 16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518161" y="1788795"/>
            <a:ext cx="4681538" cy="477043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096000" y="1885499"/>
            <a:ext cx="478536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accent2"/>
              </a:buClr>
              <a:buAutoNum type="alphaUcPeriod"/>
            </a:pPr>
            <a:r>
              <a:rPr lang="en-US" sz="2000" dirty="0"/>
              <a:t>The correlation between family of origin SES and job satisfaction is negative.</a:t>
            </a:r>
          </a:p>
          <a:p>
            <a:pPr marL="457200" indent="-457200">
              <a:buClr>
                <a:schemeClr val="accent2"/>
              </a:buClr>
              <a:buAutoNum type="alphaUcPeriod"/>
            </a:pPr>
            <a:endParaRPr lang="en-US" sz="2000" dirty="0"/>
          </a:p>
          <a:p>
            <a:pPr marL="457200" indent="-457200">
              <a:buClr>
                <a:schemeClr val="accent2"/>
              </a:buClr>
              <a:buAutoNum type="alphaUcPeriod"/>
            </a:pPr>
            <a:r>
              <a:rPr lang="en-US" sz="2000" dirty="0"/>
              <a:t>The correlation between family of origin and job satisfaction is zero. </a:t>
            </a:r>
          </a:p>
          <a:p>
            <a:pPr marL="457200" indent="-457200">
              <a:buClr>
                <a:schemeClr val="accent2"/>
              </a:buClr>
              <a:buAutoNum type="alphaUcPeriod"/>
            </a:pPr>
            <a:endParaRPr lang="en-US" sz="2000" dirty="0"/>
          </a:p>
          <a:p>
            <a:pPr marL="457200" indent="-457200">
              <a:spcAft>
                <a:spcPts val="1200"/>
              </a:spcAft>
              <a:buClr>
                <a:schemeClr val="accent2"/>
              </a:buClr>
              <a:buAutoNum type="alphaUcPeriod"/>
            </a:pPr>
            <a:r>
              <a:rPr lang="en-US" sz="2000" dirty="0"/>
              <a:t>As family of origin SES increases, job satisfaction increases.</a:t>
            </a:r>
          </a:p>
          <a:p>
            <a:pPr marL="457200" indent="-457200">
              <a:buClr>
                <a:schemeClr val="accent2"/>
              </a:buClr>
              <a:buAutoNum type="alphaUcPeriod"/>
            </a:pPr>
            <a:endParaRPr lang="en-US" sz="2000" dirty="0"/>
          </a:p>
          <a:p>
            <a:pPr marL="457200" indent="-457200">
              <a:buClr>
                <a:schemeClr val="accent2"/>
              </a:buClr>
              <a:buAutoNum type="alphaUcPeriod"/>
            </a:pPr>
            <a:r>
              <a:rPr lang="en-US" sz="2000" dirty="0"/>
              <a:t>The relationship between family of origin SES and job satisfaction appears to be linear.</a:t>
            </a:r>
          </a:p>
        </p:txBody>
      </p:sp>
      <p:sp>
        <p:nvSpPr>
          <p:cNvPr id="19" name="Oval 18"/>
          <p:cNvSpPr/>
          <p:nvPr/>
        </p:nvSpPr>
        <p:spPr>
          <a:xfrm>
            <a:off x="5547360" y="3850640"/>
            <a:ext cx="5730239" cy="944880"/>
          </a:xfrm>
          <a:prstGeom prst="ellipse">
            <a:avLst/>
          </a:prstGeom>
          <a:noFill/>
          <a:ln w="222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5547360" y="4866641"/>
            <a:ext cx="5730239" cy="1412240"/>
          </a:xfrm>
          <a:prstGeom prst="ellipse">
            <a:avLst/>
          </a:prstGeom>
          <a:noFill/>
          <a:ln w="222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683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269308" y="2635167"/>
            <a:ext cx="658876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dirty="0"/>
              <a:t>People with a BA score 12 units higher on the job satisfaction measure, on average, than do people without a BA.</a:t>
            </a:r>
          </a:p>
          <a:p>
            <a:pPr marL="342900" indent="-342900">
              <a:buClr>
                <a:schemeClr val="accent2"/>
              </a:buClr>
              <a:buAutoNum type="alphaUcPeriod"/>
            </a:pPr>
            <a:endParaRPr lang="en-US" dirty="0"/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r>
              <a:rPr lang="en-US" dirty="0"/>
              <a:t>People with a BA score 12 units higher on the job satisfaction measure, on average, than do people without a BA, holding constant family of origin SES.</a:t>
            </a:r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endParaRPr lang="en-US" dirty="0"/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r>
              <a:rPr lang="en-US" dirty="0"/>
              <a:t>For every one-unit increase in degree, people score, on average, 12 units higher on job satisfaction.</a:t>
            </a:r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endParaRPr lang="en-US" dirty="0"/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r>
              <a:rPr lang="en-US" dirty="0"/>
              <a:t>For every one-unit increase in degree, people score, on average, 12 units higher on job satisfaction, holding constant family of origin SES.</a:t>
            </a:r>
          </a:p>
          <a:p>
            <a:pPr marL="342900" indent="-342900">
              <a:buFontTx/>
              <a:buAutoNum type="alphaUcPeriod"/>
            </a:pPr>
            <a:endParaRPr lang="en-US" dirty="0"/>
          </a:p>
          <a:p>
            <a:pPr marL="342900" indent="-342900">
              <a:buAutoNum type="alphaUcPeriod"/>
            </a:pPr>
            <a:endParaRPr lang="en-US" dirty="0"/>
          </a:p>
          <a:p>
            <a:pPr marL="342900" indent="-342900">
              <a:buAutoNum type="alphaUcPeriod"/>
            </a:pP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254000" y="233803"/>
            <a:ext cx="10515600" cy="1325563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Data from a random sample of adults yield the results shown below for the regression of the socioeconomic status (SES) of adults’ family of origin and whether adults hold a Bachelor’s degree on their job satisfaction.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006149"/>
              </p:ext>
            </p:extLst>
          </p:nvPr>
        </p:nvGraphicFramePr>
        <p:xfrm>
          <a:off x="666726" y="3259912"/>
          <a:ext cx="4098625" cy="1325562"/>
        </p:xfrm>
        <a:graphic>
          <a:graphicData uri="http://schemas.openxmlformats.org/drawingml/2006/table">
            <a:tbl>
              <a:tblPr firstRow="1" firstCol="1" bandRow="1"/>
              <a:tblGrid>
                <a:gridCol w="28682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03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185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Independent Variable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Slope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185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Bachelor’s Degree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185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Family of Origin SES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4"/>
          <p:cNvSpPr txBox="1">
            <a:spLocks/>
          </p:cNvSpPr>
          <p:nvPr/>
        </p:nvSpPr>
        <p:spPr>
          <a:xfrm>
            <a:off x="476172" y="1660488"/>
            <a:ext cx="11085908" cy="9330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The dependent variable, job satisfaction, is measured on a scale from 0 (completely dissatisfied) to 100 (completely satisfied). Bachelor’s degree is coded as 0 (does not have a degree) or 1 (does have a degree). Which statement correctly interprets the slope for Bachelor’s degree?</a:t>
            </a:r>
          </a:p>
        </p:txBody>
      </p:sp>
      <p:sp>
        <p:nvSpPr>
          <p:cNvPr id="9" name="Oval 8"/>
          <p:cNvSpPr/>
          <p:nvPr/>
        </p:nvSpPr>
        <p:spPr>
          <a:xfrm>
            <a:off x="4846631" y="3454400"/>
            <a:ext cx="7092717" cy="1424266"/>
          </a:xfrm>
          <a:prstGeom prst="ellipse">
            <a:avLst/>
          </a:prstGeom>
          <a:noFill/>
          <a:ln w="222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601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256373" y="223322"/>
            <a:ext cx="10515600" cy="1325563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Data from a random sample of adults yield the results shown below for the regression of the socioeconomic status (SES) of adults’ family of origin and whether adults hold a Bachelor’s degree on their job satisfaction.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4915741"/>
              </p:ext>
            </p:extLst>
          </p:nvPr>
        </p:nvGraphicFramePr>
        <p:xfrm>
          <a:off x="580952" y="3038127"/>
          <a:ext cx="3726888" cy="1272918"/>
        </p:xfrm>
        <a:graphic>
          <a:graphicData uri="http://schemas.openxmlformats.org/drawingml/2006/table">
            <a:tbl>
              <a:tblPr firstRow="1" firstCol="1" bandRow="1"/>
              <a:tblGrid>
                <a:gridCol w="2478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82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430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Independent Variable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Slope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430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Bachelor’s Degree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430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Family of Origin SES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4"/>
          <p:cNvSpPr txBox="1">
            <a:spLocks/>
          </p:cNvSpPr>
          <p:nvPr/>
        </p:nvSpPr>
        <p:spPr>
          <a:xfrm>
            <a:off x="490052" y="1613895"/>
            <a:ext cx="11011067" cy="9330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/>
              <a:t>The dependent variable, job satisfaction, is measured on a scale from 0 (completely dissatisfied) to 100 (completely satisfied). Family of origin SES is measured in standard deviation units. Which statement correctly interprets the slope for family of origin SES?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73577" y="2798438"/>
            <a:ext cx="712062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sz="1600" dirty="0"/>
              <a:t>For every one-standard-deviation increase in family of origin SES, job satisfaction increases by 5 units, controlling for whether respondents hold a BA.</a:t>
            </a:r>
          </a:p>
          <a:p>
            <a:pPr marL="342900" indent="-342900">
              <a:buClr>
                <a:schemeClr val="accent2"/>
              </a:buClr>
              <a:buAutoNum type="alphaUcPeriod"/>
            </a:pPr>
            <a:endParaRPr lang="en-US" sz="1600" dirty="0"/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r>
              <a:rPr lang="en-US" sz="1600" dirty="0"/>
              <a:t>For every one-standard-deviation increase in family of origin SES, job satisfaction increases by 5 standard deviations, controlling for whether respondents hold a BA.</a:t>
            </a:r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endParaRPr lang="en-US" sz="1600" dirty="0"/>
          </a:p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sz="1600" dirty="0"/>
              <a:t>For every five-standard-deviation increase in family of origin SES, job satisfaction increases by 5 standard deviations, controlling for whether respondents hold a BA.</a:t>
            </a:r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endParaRPr lang="en-US" sz="1600" dirty="0"/>
          </a:p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sz="1600" dirty="0"/>
              <a:t>For every five-standard-deviation increase in family of origin SES, job satisfaction increases by 5 units, controlling for whether respondents hold a BA.</a:t>
            </a:r>
          </a:p>
          <a:p>
            <a:endParaRPr lang="en-US" sz="1600" dirty="0"/>
          </a:p>
          <a:p>
            <a:pPr marL="342900" indent="-342900">
              <a:buAutoNum type="alphaUcPeriod"/>
            </a:pPr>
            <a:endParaRPr lang="en-US" sz="1600" dirty="0"/>
          </a:p>
          <a:p>
            <a:pPr marL="342900" indent="-342900">
              <a:buAutoNum type="alphaUcPeriod"/>
            </a:pPr>
            <a:endParaRPr lang="en-US" sz="1600" dirty="0"/>
          </a:p>
        </p:txBody>
      </p:sp>
      <p:sp>
        <p:nvSpPr>
          <p:cNvPr id="9" name="Oval 8"/>
          <p:cNvSpPr/>
          <p:nvPr/>
        </p:nvSpPr>
        <p:spPr>
          <a:xfrm>
            <a:off x="4378960" y="2546956"/>
            <a:ext cx="7645100" cy="1272918"/>
          </a:xfrm>
          <a:prstGeom prst="ellipse">
            <a:avLst/>
          </a:prstGeom>
          <a:noFill/>
          <a:ln w="222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266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203200" y="437979"/>
            <a:ext cx="10515600" cy="1325563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Data from a random sample of adults yield the results shown below for the regression of the socioeconomic status (SES) of adults’ family of origin and whether adults hold a Bachelor’s degree on their job satisfaction.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69729730"/>
                  </p:ext>
                </p:extLst>
              </p:nvPr>
            </p:nvGraphicFramePr>
            <p:xfrm>
              <a:off x="582523" y="3351773"/>
              <a:ext cx="5029199" cy="161515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64458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7298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1162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Independent Variable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Slope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𝐒</m:t>
                                </m:r>
                                <m:sSub>
                                  <m:sSubPr>
                                    <m:ctrlPr>
                                      <a:rPr lang="en-US" sz="2000" b="1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0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𝐄</m:t>
                                    </m:r>
                                  </m:e>
                                  <m:sub>
                                    <m:r>
                                      <a:rPr lang="en-US" sz="2000" b="1" i="0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1" i="0" dirty="0">
                            <a:effectLst/>
                            <a:latin typeface="+mj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Bachelor’s Degree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12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2.0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Family of Origin SES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5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0.5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69729730"/>
                  </p:ext>
                </p:extLst>
              </p:nvPr>
            </p:nvGraphicFramePr>
            <p:xfrm>
              <a:off x="582523" y="3351773"/>
              <a:ext cx="5029199" cy="161515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64458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7298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1162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62611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Independent Variable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Slope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51366" t="-12621" r="-546" b="-1669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Bachelor’s Degree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12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2.0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Family of Origin SES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5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0.5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itle 4"/>
          <p:cNvSpPr txBox="1">
            <a:spLocks/>
          </p:cNvSpPr>
          <p:nvPr/>
        </p:nvSpPr>
        <p:spPr>
          <a:xfrm>
            <a:off x="470647" y="2030167"/>
            <a:ext cx="10515600" cy="9330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/>
              <a:t>Is the slope for Bachelor’s degree statistically significant at the .05 alpha-level?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89445" y="3351773"/>
            <a:ext cx="535211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sz="2000" dirty="0"/>
              <a:t>Yes</a:t>
            </a:r>
          </a:p>
          <a:p>
            <a:pPr marL="342900" indent="-342900">
              <a:buClr>
                <a:schemeClr val="accent2"/>
              </a:buClr>
              <a:buAutoNum type="alphaUcPeriod"/>
            </a:pPr>
            <a:endParaRPr lang="en-US" sz="2000" dirty="0"/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r>
              <a:rPr lang="en-US" sz="2000" dirty="0"/>
              <a:t>No</a:t>
            </a:r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endParaRPr lang="en-US" sz="2000" dirty="0"/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r>
              <a:rPr lang="en-US" sz="2000" dirty="0"/>
              <a:t>There is not enough information to determine the answer.</a:t>
            </a:r>
          </a:p>
          <a:p>
            <a:endParaRPr lang="en-US" dirty="0"/>
          </a:p>
          <a:p>
            <a:pPr marL="342900" indent="-342900">
              <a:buAutoNum type="alphaUcPeriod"/>
            </a:pPr>
            <a:endParaRPr lang="en-US" dirty="0"/>
          </a:p>
          <a:p>
            <a:pPr marL="342900" indent="-342900">
              <a:buAutoNum type="alphaUcPeriod"/>
            </a:pP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5992607" y="4422456"/>
            <a:ext cx="5655994" cy="993054"/>
          </a:xfrm>
          <a:prstGeom prst="ellipse">
            <a:avLst/>
          </a:prstGeom>
          <a:noFill/>
          <a:ln w="222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454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223520" y="454848"/>
            <a:ext cx="10515600" cy="1325563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Data from a random sample of adults yield the results shown below for the regression of the socioeconomic status (SES) of adults’ family of origin and whether adults hold a Bachelor’s degree on their job satisfaction.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82183655"/>
                  </p:ext>
                </p:extLst>
              </p:nvPr>
            </p:nvGraphicFramePr>
            <p:xfrm>
              <a:off x="775448" y="3398576"/>
              <a:ext cx="5029199" cy="161515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64458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7298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1162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Independent Variable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Slope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𝐒</m:t>
                                </m:r>
                                <m:sSub>
                                  <m:sSubPr>
                                    <m:ctrlPr>
                                      <a:rPr lang="en-US" sz="2000" b="1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0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𝐄</m:t>
                                    </m:r>
                                  </m:e>
                                  <m:sub>
                                    <m:r>
                                      <a:rPr lang="en-US" sz="2000" b="1" i="0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1" i="0" dirty="0">
                            <a:effectLst/>
                            <a:latin typeface="+mj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Bachelor’s Degree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12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2.0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Family of Origin SES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5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0.5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82183655"/>
                  </p:ext>
                </p:extLst>
              </p:nvPr>
            </p:nvGraphicFramePr>
            <p:xfrm>
              <a:off x="775448" y="3398576"/>
              <a:ext cx="5029199" cy="161515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64458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7298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1162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62611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Independent Variable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Slope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51366" t="-12621" r="-546" b="-1669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Bachelor’s Degree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12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2.0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Family of Origin SES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5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0.5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itle 4"/>
          <p:cNvSpPr txBox="1">
            <a:spLocks/>
          </p:cNvSpPr>
          <p:nvPr/>
        </p:nvSpPr>
        <p:spPr>
          <a:xfrm>
            <a:off x="546847" y="2051252"/>
            <a:ext cx="10515600" cy="9330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/>
              <a:t>Is the slope for Bachelor’s degree statistically significant at the .05 alpha-level, given that the sample size is 80?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70165" y="3183934"/>
            <a:ext cx="4346387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sz="2000" dirty="0"/>
              <a:t>Yes</a:t>
            </a:r>
          </a:p>
          <a:p>
            <a:pPr marL="342900" indent="-342900">
              <a:buClr>
                <a:schemeClr val="accent2"/>
              </a:buClr>
              <a:buAutoNum type="alphaUcPeriod"/>
            </a:pPr>
            <a:endParaRPr lang="en-US" sz="2000" dirty="0"/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r>
              <a:rPr lang="en-US" sz="2000" dirty="0"/>
              <a:t>No</a:t>
            </a:r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endParaRPr lang="en-US" sz="2000" dirty="0"/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r>
              <a:rPr lang="en-US" sz="2000" dirty="0"/>
              <a:t>There is not enough information to determine the answer.</a:t>
            </a:r>
          </a:p>
          <a:p>
            <a:endParaRPr lang="en-US" dirty="0"/>
          </a:p>
          <a:p>
            <a:pPr marL="342900" indent="-342900">
              <a:buAutoNum type="alphaUcPeriod"/>
            </a:pPr>
            <a:endParaRPr lang="en-US" dirty="0"/>
          </a:p>
          <a:p>
            <a:pPr marL="342900" indent="-342900">
              <a:buAutoNum type="alphaUcPeriod"/>
            </a:pP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758196" y="3134472"/>
            <a:ext cx="1644124" cy="528208"/>
          </a:xfrm>
          <a:prstGeom prst="ellipse">
            <a:avLst/>
          </a:prstGeom>
          <a:noFill/>
          <a:ln w="222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009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264160" y="407751"/>
            <a:ext cx="10515600" cy="1325563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Data from a random sample of adults yield the results shown below for the regression of the socioeconomic status (SES) of adults’ family of origin and whether adults hold a Bachelor’s degree on their job satisfaction.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75106091"/>
                  </p:ext>
                </p:extLst>
              </p:nvPr>
            </p:nvGraphicFramePr>
            <p:xfrm>
              <a:off x="793376" y="3405163"/>
              <a:ext cx="5029199" cy="161515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64458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7298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1162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Independent Variable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Slope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𝐒</m:t>
                                </m:r>
                                <m:sSub>
                                  <m:sSubPr>
                                    <m:ctrlPr>
                                      <a:rPr lang="en-US" sz="2000" b="1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0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𝐄</m:t>
                                    </m:r>
                                  </m:e>
                                  <m:sub>
                                    <m:r>
                                      <a:rPr lang="en-US" sz="2000" b="1" i="0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1" i="0" dirty="0">
                            <a:effectLst/>
                            <a:latin typeface="+mj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Bachelor’s Degree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12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2.0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Family of Origin SES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5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0.5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75106091"/>
                  </p:ext>
                </p:extLst>
              </p:nvPr>
            </p:nvGraphicFramePr>
            <p:xfrm>
              <a:off x="793376" y="3405163"/>
              <a:ext cx="5029199" cy="161515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64458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7298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1162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62611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Independent Variable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Slope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51366" t="-12621" r="-546" b="-1669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Bachelor’s Degree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12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2.0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Family of Origin SES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5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0.5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itle 4"/>
          <p:cNvSpPr txBox="1">
            <a:spLocks/>
          </p:cNvSpPr>
          <p:nvPr/>
        </p:nvSpPr>
        <p:spPr>
          <a:xfrm>
            <a:off x="793376" y="1995661"/>
            <a:ext cx="10515600" cy="9330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/>
              <a:t>Is the slope for family of origin SES statistically significant at the .05 alpha-level, given that the sample size is 80?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13649" y="3207044"/>
            <a:ext cx="4441115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sz="2000" dirty="0"/>
              <a:t>Yes</a:t>
            </a:r>
          </a:p>
          <a:p>
            <a:pPr marL="342900" indent="-342900">
              <a:buClr>
                <a:schemeClr val="accent2"/>
              </a:buClr>
              <a:buAutoNum type="alphaUcPeriod"/>
            </a:pPr>
            <a:endParaRPr lang="en-US" sz="2000" dirty="0"/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r>
              <a:rPr lang="en-US" sz="2000" dirty="0"/>
              <a:t>No</a:t>
            </a:r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endParaRPr lang="en-US" sz="2000" dirty="0"/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r>
              <a:rPr lang="en-US" sz="2000" dirty="0"/>
              <a:t>There is not enough information to determine the answer.</a:t>
            </a:r>
          </a:p>
          <a:p>
            <a:endParaRPr lang="en-US" dirty="0"/>
          </a:p>
          <a:p>
            <a:pPr marL="342900" indent="-342900">
              <a:buAutoNum type="alphaUcPeriod"/>
            </a:pPr>
            <a:endParaRPr lang="en-US" dirty="0"/>
          </a:p>
          <a:p>
            <a:pPr marL="342900" indent="-342900">
              <a:buAutoNum type="alphaUcPeriod"/>
            </a:pP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488056" y="3191069"/>
            <a:ext cx="1355464" cy="475861"/>
          </a:xfrm>
          <a:prstGeom prst="ellipse">
            <a:avLst/>
          </a:prstGeom>
          <a:noFill/>
          <a:ln w="222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562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172720" y="487216"/>
            <a:ext cx="10515600" cy="1325563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Data from a random sample of adults yield the results shown below for the regression of the socioeconomic status (SES) of adults’ family of origin and whether adults hold a Bachelor’s degree on their job satisfaction.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36069492"/>
                  </p:ext>
                </p:extLst>
              </p:nvPr>
            </p:nvGraphicFramePr>
            <p:xfrm>
              <a:off x="684007" y="3758288"/>
              <a:ext cx="4837953" cy="161515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54402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2458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6935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Independent Variable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Slope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𝐒</m:t>
                                </m:r>
                                <m:sSub>
                                  <m:sSubPr>
                                    <m:ctrlPr>
                                      <a:rPr lang="en-US" sz="2000" b="1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0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𝐄</m:t>
                                    </m:r>
                                  </m:e>
                                  <m:sub>
                                    <m:r>
                                      <a:rPr lang="en-US" sz="2000" b="1" i="0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1" i="0" dirty="0">
                            <a:effectLst/>
                            <a:latin typeface="+mj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Bachelor’s Degree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12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2.0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Family of Origin SES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5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0.5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36069492"/>
                  </p:ext>
                </p:extLst>
              </p:nvPr>
            </p:nvGraphicFramePr>
            <p:xfrm>
              <a:off x="684007" y="3758288"/>
              <a:ext cx="4837953" cy="161515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54402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2458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6935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62611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Independent Variable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Slope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51136" t="-12621" r="-568" b="-1669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Bachelor’s Degree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12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2.0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9452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Family of Origin SES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5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+mj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0.5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itle 4"/>
          <p:cNvSpPr txBox="1">
            <a:spLocks/>
          </p:cNvSpPr>
          <p:nvPr/>
        </p:nvSpPr>
        <p:spPr>
          <a:xfrm>
            <a:off x="590176" y="2279234"/>
            <a:ext cx="10443584" cy="9330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/>
              <a:t>The model predicts that an adult with a Bachelor’s degree, and whose family of origin has a value of 0 for SES, would score a value of 20 for job satisfaction. Which of the following statements is true.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77685" y="3758288"/>
            <a:ext cx="535211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sz="2000" dirty="0"/>
              <a:t>20 </a:t>
            </a:r>
            <a:r>
              <a:rPr lang="en-US" sz="2000" u="sng" dirty="0"/>
              <a:t>is</a:t>
            </a:r>
            <a:r>
              <a:rPr lang="en-US" sz="2000" dirty="0"/>
              <a:t> the intercept. </a:t>
            </a:r>
          </a:p>
          <a:p>
            <a:pPr marL="342900" indent="-342900">
              <a:buClr>
                <a:schemeClr val="accent2"/>
              </a:buClr>
              <a:buAutoNum type="alphaUcPeriod"/>
            </a:pPr>
            <a:endParaRPr lang="en-US" sz="2000" dirty="0"/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r>
              <a:rPr lang="en-US" sz="2000" dirty="0"/>
              <a:t>20 </a:t>
            </a:r>
            <a:r>
              <a:rPr lang="en-US" sz="2000" u="sng" dirty="0"/>
              <a:t>is not </a:t>
            </a:r>
            <a:r>
              <a:rPr lang="en-US" sz="2000" dirty="0"/>
              <a:t>the intercept.</a:t>
            </a:r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endParaRPr lang="en-US" sz="2000" dirty="0"/>
          </a:p>
          <a:p>
            <a:pPr marL="342900" indent="-342900">
              <a:buClr>
                <a:schemeClr val="accent2"/>
              </a:buClr>
              <a:buFontTx/>
              <a:buAutoNum type="alphaUcPeriod"/>
            </a:pPr>
            <a:r>
              <a:rPr lang="en-US" sz="2000" dirty="0"/>
              <a:t>There is not enough information to determine whether 20 is the intercept.</a:t>
            </a:r>
          </a:p>
          <a:p>
            <a:endParaRPr lang="en-US" sz="2000" dirty="0"/>
          </a:p>
          <a:p>
            <a:pPr marL="342900" indent="-342900">
              <a:buAutoNum type="alphaUcPeriod"/>
            </a:pPr>
            <a:endParaRPr lang="en-US" dirty="0"/>
          </a:p>
          <a:p>
            <a:pPr marL="342900" indent="-342900">
              <a:buAutoNum type="alphaUcPeriod"/>
            </a:pP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5954956" y="4224743"/>
            <a:ext cx="3829124" cy="696695"/>
          </a:xfrm>
          <a:prstGeom prst="ellipse">
            <a:avLst/>
          </a:prstGeom>
          <a:noFill/>
          <a:ln w="222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183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Ion Boardroom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257</TotalTime>
  <Words>1244</Words>
  <Application>Microsoft Office PowerPoint</Application>
  <PresentationFormat>Widescreen</PresentationFormat>
  <Paragraphs>177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Century Gothic</vt:lpstr>
      <vt:lpstr>Wingdings 3</vt:lpstr>
      <vt:lpstr>Ion Boardroom</vt:lpstr>
      <vt:lpstr>Ion Boardroom</vt:lpstr>
      <vt:lpstr>Statistics for Social Understanding, Second Edition</vt:lpstr>
      <vt:lpstr>Chapter 14</vt:lpstr>
      <vt:lpstr>This scatterplot shows the relationship between the socioeconomic status (SES) of adults’ family of origin and their job satisfaction. Which of the following statements is true?</vt:lpstr>
      <vt:lpstr>Data from a random sample of adults yield the results shown below for the regression of the socioeconomic status (SES) of adults’ family of origin and whether adults hold a Bachelor’s degree on their job satisfaction.</vt:lpstr>
      <vt:lpstr>Data from a random sample of adults yield the results shown below for the regression of the socioeconomic status (SES) of adults’ family of origin and whether adults hold a Bachelor’s degree on their job satisfaction.</vt:lpstr>
      <vt:lpstr>Data from a random sample of adults yield the results shown below for the regression of the socioeconomic status (SES) of adults’ family of origin and whether adults hold a Bachelor’s degree on their job satisfaction.</vt:lpstr>
      <vt:lpstr>Data from a random sample of adults yield the results shown below for the regression of the socioeconomic status (SES) of adults’ family of origin and whether adults hold a Bachelor’s degree on their job satisfaction.</vt:lpstr>
      <vt:lpstr>Data from a random sample of adults yield the results shown below for the regression of the socioeconomic status (SES) of adults’ family of origin and whether adults hold a Bachelor’s degree on their job satisfaction.</vt:lpstr>
      <vt:lpstr>Data from a random sample of adults yield the results shown below for the regression of the socioeconomic status (SES) of adults’ family of origin and whether adults hold a Bachelor’s degree on their job satisfaction.</vt:lpstr>
      <vt:lpstr>Data from a random sample of adults yield the results shown below for the regression of the socioeconomic status (SES) of adults’ family of origin and whether adults hold a Bachelor’s degree on their job satisfaction.</vt:lpstr>
      <vt:lpstr>Data from a random sample of adults yield the results shown below for the regression of the socioeconomic status (SES) of adults’ family of origin and whether adults hold a Bachelor’s degree on their job satisfaction.</vt:lpstr>
      <vt:lpstr>Data from a random sample of adults yield the results shown below for the regression of the socioeconomic status (SES) of adults’ family of origin and whether adults hold a Bachelor’s degree on their job satisfaction.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14</dc:title>
  <dc:creator>Windows User</dc:creator>
  <cp:lastModifiedBy>Emily Tyler</cp:lastModifiedBy>
  <cp:revision>30</cp:revision>
  <dcterms:created xsi:type="dcterms:W3CDTF">2018-10-17T15:49:26Z</dcterms:created>
  <dcterms:modified xsi:type="dcterms:W3CDTF">2024-07-24T19:52:23Z</dcterms:modified>
</cp:coreProperties>
</file>